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8" r:id="rId2"/>
    <p:sldId id="265" r:id="rId3"/>
    <p:sldId id="301" r:id="rId4"/>
    <p:sldId id="299" r:id="rId5"/>
    <p:sldId id="293" r:id="rId6"/>
    <p:sldId id="297" r:id="rId7"/>
    <p:sldId id="298" r:id="rId8"/>
    <p:sldId id="276" r:id="rId9"/>
    <p:sldId id="290" r:id="rId10"/>
    <p:sldId id="291" r:id="rId11"/>
    <p:sldId id="294" r:id="rId12"/>
    <p:sldId id="296" r:id="rId13"/>
    <p:sldId id="295" r:id="rId14"/>
    <p:sldId id="292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A900"/>
    <a:srgbClr val="ECECEC"/>
    <a:srgbClr val="E1D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22"/>
    <p:restoredTop sz="94470"/>
  </p:normalViewPr>
  <p:slideViewPr>
    <p:cSldViewPr snapToGrid="0" snapToObjects="1">
      <p:cViewPr varScale="1">
        <p:scale>
          <a:sx n="107" d="100"/>
          <a:sy n="107" d="100"/>
        </p:scale>
        <p:origin x="417" y="6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22" d="100"/>
          <a:sy n="122" d="100"/>
        </p:scale>
        <p:origin x="581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762B3A-B289-3240-827B-54A2392EFB1C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C8EED-8BC9-BA40-BB7D-D29D2F330F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06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53D7F4-C450-8C4C-AE72-ADD08BB7AC06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1BABC-B757-4B4E-9279-49FB28DBED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18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02198" y="5006052"/>
            <a:ext cx="10787604" cy="679886"/>
          </a:xfrm>
        </p:spPr>
        <p:txBody>
          <a:bodyPr anchor="ctr">
            <a:normAutofit/>
          </a:bodyPr>
          <a:lstStyle>
            <a:lvl1pPr algn="ctr">
              <a:defRPr sz="4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143125" y="5784706"/>
            <a:ext cx="7905750" cy="317125"/>
          </a:xfrm>
        </p:spPr>
        <p:txBody>
          <a:bodyPr anchor="ctr">
            <a:noAutofit/>
          </a:bodyPr>
          <a:lstStyle>
            <a:lvl1pPr marL="0" indent="0" algn="ctr">
              <a:buNone/>
              <a:defRPr sz="2600" baseline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859" y="503953"/>
            <a:ext cx="2993984" cy="98541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4070350" y="6276495"/>
            <a:ext cx="4051300" cy="33632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</a:lstStyle>
          <a:p>
            <a:pPr lvl="0"/>
            <a:r>
              <a:rPr lang="en-US" dirty="0"/>
              <a:t>Name of Presenter</a:t>
            </a:r>
          </a:p>
        </p:txBody>
      </p:sp>
    </p:spTree>
    <p:extLst>
      <p:ext uri="{BB962C8B-B14F-4D97-AF65-F5344CB8AC3E}">
        <p14:creationId xmlns:p14="http://schemas.microsoft.com/office/powerpoint/2010/main" val="591006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61988" y="1585914"/>
            <a:ext cx="10842625" cy="4069820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ts val="5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2407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2953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8370151" y="6473839"/>
            <a:ext cx="3135083" cy="15768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US" altLang="en-US" sz="800" kern="1200" dirty="0">
                <a:solidFill>
                  <a:schemeClr val="bg2">
                    <a:lumMod val="75000"/>
                  </a:schemeClr>
                </a:solidFill>
                <a:latin typeface="+mn-lt"/>
                <a:ea typeface="ＭＳ Ｐゴシック" charset="0"/>
                <a:cs typeface="Helvetica Light"/>
              </a:rPr>
              <a:t>Copyright © SailPoint Technologies, Inc. 2017. All rights reserved.</a:t>
            </a:r>
            <a:endParaRPr lang="en-US" altLang="en-US" dirty="0">
              <a:ea typeface="ＭＳ Ｐゴシック" charset="0"/>
              <a:cs typeface="Helvetica Light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1467874" y="6390243"/>
            <a:ext cx="381000" cy="3374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09FD2-9AB6-A946-9095-0F6A7411577A}" type="slidenum">
              <a:rPr lang="en-US" sz="800" smtClean="0"/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614472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61988" y="1585914"/>
            <a:ext cx="10842625" cy="41714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2167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61988" y="1585914"/>
            <a:ext cx="4942945" cy="41714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2"/>
          </p:nvPr>
        </p:nvSpPr>
        <p:spPr>
          <a:xfrm>
            <a:off x="6562289" y="1585914"/>
            <a:ext cx="4942945" cy="41714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014197" y="1585912"/>
            <a:ext cx="4491037" cy="4491037"/>
          </a:xfrm>
          <a:prstGeom prst="ellipse">
            <a:avLst/>
          </a:prstGeo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Photo in circle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61" y="6289473"/>
            <a:ext cx="1657214" cy="333428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662504" y="1205725"/>
            <a:ext cx="108427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61988" y="1585913"/>
            <a:ext cx="6074988" cy="44910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370151" y="6473839"/>
            <a:ext cx="3135083" cy="15768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US" altLang="en-US" sz="800" kern="1200" dirty="0">
                <a:solidFill>
                  <a:schemeClr val="bg2">
                    <a:lumMod val="75000"/>
                  </a:schemeClr>
                </a:solidFill>
                <a:latin typeface="+mn-lt"/>
                <a:ea typeface="ＭＳ Ｐゴシック" charset="0"/>
                <a:cs typeface="Helvetica Light"/>
              </a:rPr>
              <a:t>Copyright © SailPoint Technologies, Inc. 2017. All rights reserved.</a:t>
            </a:r>
            <a:endParaRPr lang="en-US" altLang="en-US" dirty="0">
              <a:ea typeface="ＭＳ Ｐゴシック" charset="0"/>
              <a:cs typeface="Helvetica Light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467874" y="6390243"/>
            <a:ext cx="381000" cy="3374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09FD2-9AB6-A946-9095-0F6A7411577A}" type="slidenum">
              <a:rPr lang="en-US" sz="800" smtClean="0"/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46273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483560" y="696535"/>
            <a:ext cx="7121747" cy="5011370"/>
          </a:xfrm>
        </p:spPr>
        <p:txBody>
          <a:bodyPr anchor="ctr"/>
          <a:lstStyle>
            <a:lvl1pPr marL="457200" indent="-457200">
              <a:spcBef>
                <a:spcPts val="2000"/>
              </a:spcBef>
              <a:buFont typeface="Arial" charset="0"/>
              <a:buChar char="•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61" y="6289473"/>
            <a:ext cx="1657214" cy="33342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370151" y="6473839"/>
            <a:ext cx="3135083" cy="15768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US" altLang="en-US" sz="800" kern="1200" dirty="0">
                <a:solidFill>
                  <a:schemeClr val="bg2">
                    <a:lumMod val="75000"/>
                  </a:schemeClr>
                </a:solidFill>
                <a:latin typeface="+mn-lt"/>
                <a:ea typeface="ＭＳ Ｐゴシック" charset="0"/>
                <a:cs typeface="Helvetica Light"/>
              </a:rPr>
              <a:t>Copyright © SailPoint Technologies, Inc. 2017. All rights reserved.</a:t>
            </a:r>
            <a:endParaRPr lang="en-US" altLang="en-US" dirty="0">
              <a:ea typeface="ＭＳ Ｐゴシック" charset="0"/>
              <a:cs typeface="Helvetica Ligh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1467874" y="6390243"/>
            <a:ext cx="381000" cy="3374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09FD2-9AB6-A946-9095-0F6A7411577A}" type="slidenum">
              <a:rPr lang="en-US" sz="800" smtClean="0"/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62505" y="696535"/>
            <a:ext cx="3223696" cy="501137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 flipV="1">
            <a:off x="4184880" y="696536"/>
            <a:ext cx="0" cy="501136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3540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661988" y="1585913"/>
            <a:ext cx="6119811" cy="44910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661275" y="2093913"/>
            <a:ext cx="3509963" cy="277018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61" y="6289473"/>
            <a:ext cx="1657214" cy="333428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662504" y="1205725"/>
            <a:ext cx="108427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8370151" y="6473839"/>
            <a:ext cx="3135083" cy="15768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US" altLang="en-US" sz="800" kern="1200" dirty="0">
                <a:solidFill>
                  <a:schemeClr val="bg2">
                    <a:lumMod val="75000"/>
                  </a:schemeClr>
                </a:solidFill>
                <a:latin typeface="+mn-lt"/>
                <a:ea typeface="ＭＳ Ｐゴシック" charset="0"/>
                <a:cs typeface="Helvetica Light"/>
              </a:rPr>
              <a:t>Copyright © SailPoint Technologies, Inc. 2017. All rights reserved.</a:t>
            </a:r>
            <a:endParaRPr lang="en-US" altLang="en-US" dirty="0">
              <a:ea typeface="ＭＳ Ｐゴシック" charset="0"/>
              <a:cs typeface="Helvetica Light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11467874" y="6390243"/>
            <a:ext cx="381000" cy="3374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09FD2-9AB6-A946-9095-0F6A7411577A}" type="slidenum">
              <a:rPr lang="en-US" sz="800" smtClean="0"/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3603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4969936" y="1634309"/>
            <a:ext cx="6534678" cy="1108891"/>
          </a:xfrm>
        </p:spPr>
        <p:txBody>
          <a:bodyPr tIns="0" bIns="0">
            <a:no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Description copy here. 40 words maximum at Arial 16 point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437467" y="516466"/>
            <a:ext cx="8067767" cy="67572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662504" y="1205725"/>
            <a:ext cx="108427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661989" y="516466"/>
            <a:ext cx="2529943" cy="55541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61989" y="707317"/>
            <a:ext cx="2529943" cy="34559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accent1"/>
                </a:solidFill>
              </a:rPr>
              <a:t>Case Study</a:t>
            </a:r>
          </a:p>
        </p:txBody>
      </p:sp>
      <p:sp>
        <p:nvSpPr>
          <p:cNvPr id="11" name="Content Placeholder 2"/>
          <p:cNvSpPr txBox="1">
            <a:spLocks/>
          </p:cNvSpPr>
          <p:nvPr userDrawn="1"/>
        </p:nvSpPr>
        <p:spPr>
          <a:xfrm>
            <a:off x="3437467" y="1634309"/>
            <a:ext cx="1650999" cy="29943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accent1"/>
                </a:solidFill>
              </a:rPr>
              <a:t>The Problem: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437467" y="3303924"/>
            <a:ext cx="12869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 userDrawn="1"/>
        </p:nvSpPr>
        <p:spPr>
          <a:xfrm>
            <a:off x="3437467" y="2998138"/>
            <a:ext cx="1650999" cy="29943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accent1"/>
                </a:solidFill>
              </a:rPr>
              <a:t>The Solution: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51933" y="1200151"/>
            <a:ext cx="2539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3437467" y="1926812"/>
            <a:ext cx="12869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31850" y="2998138"/>
            <a:ext cx="2236470" cy="2854022"/>
          </a:xfrm>
        </p:spPr>
        <p:txBody>
          <a:bodyPr>
            <a:noAutofit/>
          </a:bodyPr>
          <a:lstStyle>
            <a:lvl1pPr marL="182880" indent="-182880">
              <a:spcBef>
                <a:spcPts val="1000"/>
              </a:spcBef>
              <a:buFont typeface="Arial" charset="0"/>
              <a:buChar char="•"/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31850" y="1585913"/>
            <a:ext cx="2236788" cy="1339850"/>
          </a:xfrm>
        </p:spPr>
        <p:txBody>
          <a:bodyPr tIns="0" bIns="0">
            <a:norm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Company Name</a:t>
            </a:r>
          </a:p>
        </p:txBody>
      </p:sp>
      <p:sp>
        <p:nvSpPr>
          <p:cNvPr id="18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970463" y="2998788"/>
            <a:ext cx="6534150" cy="3071811"/>
          </a:xfrm>
        </p:spPr>
        <p:txBody>
          <a:bodyPr>
            <a:noAutofit/>
          </a:bodyPr>
          <a:lstStyle>
            <a:lvl1pPr marL="182880" marR="0" indent="-18288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X to Y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2" t="8723" r="8092" b="-1610"/>
          <a:stretch/>
        </p:blipFill>
        <p:spPr>
          <a:xfrm>
            <a:off x="5151" y="0"/>
            <a:ext cx="6101788" cy="6979024"/>
          </a:xfrm>
          <a:prstGeom prst="rect">
            <a:avLst/>
          </a:prstGeom>
        </p:spPr>
      </p:pic>
      <p:sp>
        <p:nvSpPr>
          <p:cNvPr id="22" name="Oval 21"/>
          <p:cNvSpPr/>
          <p:nvPr userDrawn="1"/>
        </p:nvSpPr>
        <p:spPr>
          <a:xfrm>
            <a:off x="1433382" y="1705615"/>
            <a:ext cx="3245326" cy="32453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1262360" y="6390243"/>
            <a:ext cx="679704" cy="324882"/>
          </a:xfrm>
          <a:prstGeom prst="rect">
            <a:avLst/>
          </a:prstGeom>
        </p:spPr>
        <p:txBody>
          <a:bodyPr/>
          <a:lstStyle/>
          <a:p>
            <a:fld id="{58109FD2-9AB6-A946-9095-0F6A7411577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103716" y="0"/>
            <a:ext cx="608828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830233" y="3307697"/>
            <a:ext cx="2635250" cy="577850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2" name="Oval 11"/>
          <p:cNvSpPr/>
          <p:nvPr userDrawn="1"/>
        </p:nvSpPr>
        <p:spPr>
          <a:xfrm>
            <a:off x="7614621" y="1775424"/>
            <a:ext cx="3064546" cy="3064546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26517" y="3307697"/>
            <a:ext cx="2635250" cy="577850"/>
          </a:xfrm>
        </p:spPr>
        <p:txBody>
          <a:bodyPr/>
          <a:lstStyle>
            <a:lvl1pPr algn="ctr">
              <a:defRPr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467874" y="6390243"/>
            <a:ext cx="381000" cy="3374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09FD2-9AB6-A946-9095-0F6A7411577A}" type="slidenum">
              <a:rPr lang="en-US" sz="8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26517" y="2924175"/>
            <a:ext cx="2635250" cy="3835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800" dirty="0"/>
              <a:t>from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830233" y="2924175"/>
            <a:ext cx="2635250" cy="3835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to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8370151" y="6473839"/>
            <a:ext cx="3135083" cy="15768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US" altLang="en-US" sz="800" kern="1200" dirty="0">
                <a:solidFill>
                  <a:schemeClr val="bg1"/>
                </a:solidFill>
                <a:latin typeface="+mn-lt"/>
                <a:ea typeface="ＭＳ Ｐゴシック" charset="0"/>
                <a:cs typeface="Helvetica Light"/>
              </a:rPr>
              <a:t>Copyright © SailPoint Technologies, Inc. 2017. All rights reserved.</a:t>
            </a:r>
            <a:endParaRPr lang="en-US" altLang="en-US" dirty="0">
              <a:solidFill>
                <a:schemeClr val="bg1"/>
              </a:solidFill>
              <a:ea typeface="ＭＳ Ｐゴシック" charset="0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093001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X to 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" r="3739"/>
          <a:stretch/>
        </p:blipFill>
        <p:spPr>
          <a:xfrm>
            <a:off x="6088284" y="0"/>
            <a:ext cx="6110468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608828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 userDrawn="1"/>
        </p:nvSpPr>
        <p:spPr>
          <a:xfrm>
            <a:off x="1440350" y="1723231"/>
            <a:ext cx="3207584" cy="320758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26517" y="3307697"/>
            <a:ext cx="2635250" cy="577850"/>
          </a:xfrm>
        </p:spPr>
        <p:txBody>
          <a:bodyPr/>
          <a:lstStyle>
            <a:lvl1pPr algn="ctr">
              <a:defRPr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830233" y="3307697"/>
            <a:ext cx="2635250" cy="577850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467874" y="6390243"/>
            <a:ext cx="381000" cy="3374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09FD2-9AB6-A946-9095-0F6A7411577A}" type="slidenum">
              <a:rPr lang="en-US" sz="8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726517" y="2924175"/>
            <a:ext cx="2635250" cy="3835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800" dirty="0"/>
              <a:t>from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7830233" y="2924175"/>
            <a:ext cx="2635250" cy="3835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to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8370151" y="6473839"/>
            <a:ext cx="3135083" cy="15768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US" altLang="en-US" sz="800" kern="1200" dirty="0">
                <a:solidFill>
                  <a:schemeClr val="bg1"/>
                </a:solidFill>
                <a:latin typeface="+mn-lt"/>
                <a:ea typeface="ＭＳ Ｐゴシック" charset="0"/>
                <a:cs typeface="Helvetica Light"/>
              </a:rPr>
              <a:t>Copyright © SailPoint Technologies, Inc. 2017. All rights reserved.</a:t>
            </a:r>
            <a:endParaRPr lang="en-US" altLang="en-US" dirty="0">
              <a:solidFill>
                <a:schemeClr val="bg1"/>
              </a:solidFill>
              <a:ea typeface="ＭＳ Ｐゴシック" charset="0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709038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2504" y="593890"/>
            <a:ext cx="10842730" cy="5203596"/>
          </a:xfrm>
        </p:spPr>
        <p:txBody>
          <a:bodyPr>
            <a:normAutofit/>
          </a:bodyPr>
          <a:lstStyle>
            <a:lvl1pPr algn="ctr">
              <a:lnSpc>
                <a:spcPct val="150000"/>
              </a:lnSpc>
              <a:spcBef>
                <a:spcPts val="1000"/>
              </a:spcBef>
              <a:defRPr sz="4400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71" y="6119240"/>
            <a:ext cx="1982472" cy="65249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370151" y="6473839"/>
            <a:ext cx="3135083" cy="15768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US" altLang="en-US" sz="800" kern="1200" dirty="0">
                <a:solidFill>
                  <a:schemeClr val="bg1"/>
                </a:solidFill>
                <a:latin typeface="+mn-lt"/>
                <a:ea typeface="ＭＳ Ｐゴシック" charset="0"/>
                <a:cs typeface="Helvetica Light"/>
              </a:rPr>
              <a:t>Copyright © SailPoint Technologies, Inc. 2017. All rights reserved.</a:t>
            </a:r>
            <a:endParaRPr lang="en-US" altLang="en-US" dirty="0">
              <a:solidFill>
                <a:schemeClr val="bg1"/>
              </a:solidFill>
              <a:ea typeface="ＭＳ Ｐゴシック" charset="0"/>
              <a:cs typeface="Helvetica Ligh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1467874" y="6390243"/>
            <a:ext cx="381000" cy="3374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09FD2-9AB6-A946-9095-0F6A7411577A}" type="slidenum">
              <a:rPr lang="en-US" sz="8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141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675887" y="2697480"/>
            <a:ext cx="7765181" cy="1463040"/>
          </a:xfrm>
        </p:spPr>
        <p:txBody>
          <a:bodyPr anchor="ctr">
            <a:noAutofit/>
          </a:bodyPr>
          <a:lstStyle>
            <a:lvl1pPr algn="l">
              <a:defRPr sz="5400" b="1"/>
            </a:lvl1pPr>
          </a:lstStyle>
          <a:p>
            <a:r>
              <a:rPr lang="en-US" dirty="0"/>
              <a:t>Click to Edit Master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25"/>
          <a:stretch/>
        </p:blipFill>
        <p:spPr>
          <a:xfrm>
            <a:off x="0" y="0"/>
            <a:ext cx="29718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370151" y="6473839"/>
            <a:ext cx="3135083" cy="15768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US" altLang="en-US" sz="800" kern="1200" dirty="0">
                <a:solidFill>
                  <a:schemeClr val="bg2">
                    <a:lumMod val="75000"/>
                  </a:schemeClr>
                </a:solidFill>
                <a:latin typeface="+mn-lt"/>
                <a:ea typeface="ＭＳ Ｐゴシック" charset="0"/>
                <a:cs typeface="Helvetica Light"/>
              </a:rPr>
              <a:t>Copyright © SailPoint Technologies, Inc. 2017. All rights reserved.</a:t>
            </a:r>
            <a:endParaRPr lang="en-US" altLang="en-US" dirty="0">
              <a:ea typeface="ＭＳ Ｐゴシック" charset="0"/>
              <a:cs typeface="Helvetica Ligh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1467874" y="6390243"/>
            <a:ext cx="381000" cy="3374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09FD2-9AB6-A946-9095-0F6A7411577A}" type="slidenum">
              <a:rPr lang="en-US" sz="800" smtClean="0"/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31551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,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71" y="6119240"/>
            <a:ext cx="1982472" cy="652491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3705129" y="1038129"/>
            <a:ext cx="4781742" cy="478174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705225" y="1038130"/>
            <a:ext cx="4781550" cy="4781742"/>
          </a:xfrm>
        </p:spPr>
        <p:txBody>
          <a:bodyPr anchor="ctr">
            <a:normAutofit/>
          </a:bodyPr>
          <a:lstStyle>
            <a:lvl1pPr algn="ctr">
              <a:defRPr sz="4400" b="1"/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370151" y="6473839"/>
            <a:ext cx="3135083" cy="15768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US" altLang="en-US" sz="800" kern="1200" dirty="0">
                <a:solidFill>
                  <a:schemeClr val="bg1"/>
                </a:solidFill>
                <a:latin typeface="+mn-lt"/>
                <a:ea typeface="ＭＳ Ｐゴシック" charset="0"/>
                <a:cs typeface="Helvetica Light"/>
              </a:rPr>
              <a:t>Copyright © SailPoint Technologies, Inc. 2017. All rights reserved.</a:t>
            </a:r>
            <a:endParaRPr lang="en-US" altLang="en-US" dirty="0">
              <a:solidFill>
                <a:schemeClr val="bg1"/>
              </a:solidFill>
              <a:ea typeface="ＭＳ Ｐゴシック" charset="0"/>
              <a:cs typeface="Helvetica Light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11467874" y="6390243"/>
            <a:ext cx="381000" cy="3374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09FD2-9AB6-A946-9095-0F6A7411577A}" type="slidenum">
              <a:rPr lang="en-US" sz="8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66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, Radiating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3705129" y="1038129"/>
            <a:ext cx="4781742" cy="478174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05129" y="1038129"/>
            <a:ext cx="4781743" cy="4781742"/>
          </a:xfrm>
        </p:spPr>
        <p:txBody>
          <a:bodyPr>
            <a:normAutofit/>
          </a:bodyPr>
          <a:lstStyle>
            <a:lvl1pPr algn="ctr">
              <a:defRPr sz="4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Edit Master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7" name="Oval 6"/>
          <p:cNvSpPr/>
          <p:nvPr userDrawn="1"/>
        </p:nvSpPr>
        <p:spPr>
          <a:xfrm>
            <a:off x="3433823" y="766823"/>
            <a:ext cx="5324354" cy="532435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 userDrawn="1"/>
        </p:nvSpPr>
        <p:spPr>
          <a:xfrm>
            <a:off x="3003630" y="336630"/>
            <a:ext cx="6184740" cy="6184740"/>
          </a:xfrm>
          <a:prstGeom prst="ellipse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434231" y="-1232769"/>
            <a:ext cx="9323538" cy="9323538"/>
          </a:xfrm>
          <a:prstGeom prst="ellipse">
            <a:avLst/>
          </a:prstGeom>
          <a:noFill/>
          <a:ln w="635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 userDrawn="1"/>
        </p:nvSpPr>
        <p:spPr>
          <a:xfrm>
            <a:off x="466846" y="-2200154"/>
            <a:ext cx="11258308" cy="1125830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1467874" y="6390243"/>
            <a:ext cx="381000" cy="3374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09FD2-9AB6-A946-9095-0F6A7411577A}" type="slidenum">
              <a:rPr lang="en-US" sz="800" smtClean="0">
                <a:solidFill>
                  <a:schemeClr val="bg1"/>
                </a:solidFill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8370151" y="6473839"/>
            <a:ext cx="3135083" cy="15768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US" altLang="en-US" sz="800" kern="1200" dirty="0">
                <a:solidFill>
                  <a:schemeClr val="bg1"/>
                </a:solidFill>
                <a:latin typeface="+mn-lt"/>
                <a:ea typeface="ＭＳ Ｐゴシック" charset="0"/>
                <a:cs typeface="Helvetica Light"/>
              </a:rPr>
              <a:t>Copyright © SailPoint Technologies, Inc. 2017. All rights reserved.</a:t>
            </a:r>
            <a:endParaRPr lang="en-US" altLang="en-US" dirty="0">
              <a:solidFill>
                <a:schemeClr val="bg1"/>
              </a:solidFill>
              <a:ea typeface="ＭＳ Ｐゴシック" charset="0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301155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 userDrawn="1"/>
        </p:nvSpPr>
        <p:spPr>
          <a:xfrm>
            <a:off x="3705129" y="1038129"/>
            <a:ext cx="4781742" cy="478174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 userDrawn="1"/>
        </p:nvSpPr>
        <p:spPr>
          <a:xfrm>
            <a:off x="3433823" y="766823"/>
            <a:ext cx="5324354" cy="532435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 userDrawn="1"/>
        </p:nvSpPr>
        <p:spPr>
          <a:xfrm>
            <a:off x="3003630" y="336630"/>
            <a:ext cx="6184740" cy="6184740"/>
          </a:xfrm>
          <a:prstGeom prst="ellipse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881" y="2623450"/>
            <a:ext cx="2744860" cy="55226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3705129" y="3590835"/>
            <a:ext cx="4781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Thank You</a:t>
            </a:r>
          </a:p>
        </p:txBody>
      </p:sp>
      <p:sp>
        <p:nvSpPr>
          <p:cNvPr id="19" name="Oval 18"/>
          <p:cNvSpPr/>
          <p:nvPr userDrawn="1"/>
        </p:nvSpPr>
        <p:spPr>
          <a:xfrm>
            <a:off x="1434231" y="-1232769"/>
            <a:ext cx="9323538" cy="9323538"/>
          </a:xfrm>
          <a:prstGeom prst="ellipse">
            <a:avLst/>
          </a:prstGeom>
          <a:noFill/>
          <a:ln w="635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 userDrawn="1"/>
        </p:nvSpPr>
        <p:spPr>
          <a:xfrm>
            <a:off x="466846" y="-2200154"/>
            <a:ext cx="11258308" cy="1125830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810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61" y="6289473"/>
            <a:ext cx="1657214" cy="33342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2504" y="272526"/>
            <a:ext cx="10842730" cy="919664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504" y="1594125"/>
            <a:ext cx="10866992" cy="421096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62504" y="1205725"/>
            <a:ext cx="1084273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8370151" y="6473839"/>
            <a:ext cx="3135083" cy="15768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US" altLang="en-US" sz="800" kern="1200" dirty="0">
                <a:solidFill>
                  <a:schemeClr val="bg2">
                    <a:lumMod val="75000"/>
                  </a:schemeClr>
                </a:solidFill>
                <a:latin typeface="+mn-lt"/>
                <a:ea typeface="ＭＳ Ｐゴシック" charset="0"/>
                <a:cs typeface="Helvetica Light"/>
              </a:rPr>
              <a:t>Copyright © SailPoint Technologies, Inc. 2017. All rights reserved.</a:t>
            </a:r>
            <a:endParaRPr lang="en-US" altLang="en-US" dirty="0">
              <a:ea typeface="ＭＳ Ｐゴシック" charset="0"/>
              <a:cs typeface="Helvetica Light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467874" y="6390243"/>
            <a:ext cx="381000" cy="33740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109FD2-9AB6-A946-9095-0F6A7411577A}" type="slidenum">
              <a:rPr lang="en-US" sz="800" smtClean="0"/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88826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2" r:id="rId2"/>
    <p:sldLayoutId id="2147483661" r:id="rId3"/>
    <p:sldLayoutId id="2147483669" r:id="rId4"/>
    <p:sldLayoutId id="2147483655" r:id="rId5"/>
    <p:sldLayoutId id="2147483676" r:id="rId6"/>
    <p:sldLayoutId id="2147483673" r:id="rId7"/>
    <p:sldLayoutId id="2147483675" r:id="rId8"/>
    <p:sldLayoutId id="2147483672" r:id="rId9"/>
    <p:sldLayoutId id="2147483677" r:id="rId10"/>
    <p:sldLayoutId id="2147483670" r:id="rId11"/>
    <p:sldLayoutId id="2147483671" r:id="rId12"/>
    <p:sldLayoutId id="2147483659" r:id="rId13"/>
    <p:sldLayoutId id="2147483667" r:id="rId14"/>
    <p:sldLayoutId id="2147483660" r:id="rId15"/>
    <p:sldLayoutId id="2147483662" r:id="rId16"/>
    <p:sldLayoutId id="2147483666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2000"/>
        </a:spcBef>
        <a:spcAft>
          <a:spcPts val="0"/>
        </a:spcAft>
        <a:buClrTx/>
        <a:buSzTx/>
        <a:buFont typeface="Arial"/>
        <a:buNone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unity.sailpoint.com/docs/DOC-3183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cs typeface="Arial" charset="0"/>
              </a:rPr>
              <a:t>IdentityIQ Upgrade Recommended Practices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/>
              <a:t>General Guidelines and </a:t>
            </a:r>
            <a:r>
              <a:rPr lang="en-US" dirty="0"/>
              <a:t>P</a:t>
            </a:r>
            <a:r>
              <a:rPr lang="en-US"/>
              <a:t>lanning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Mike Bauer, Professional Services Manager</a:t>
            </a:r>
          </a:p>
        </p:txBody>
      </p:sp>
    </p:spTree>
    <p:extLst>
      <p:ext uri="{BB962C8B-B14F-4D97-AF65-F5344CB8AC3E}">
        <p14:creationId xmlns:p14="http://schemas.microsoft.com/office/powerpoint/2010/main" val="1354558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661988" y="1192190"/>
            <a:ext cx="10842625" cy="504350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Plan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Versions: IdentityIQ and Supporting Software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Environments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Version Control System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Build Process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What objects need manually upgraded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What can go wrong during upgrade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/>
              <a:t>System Backups: Database and File System</a:t>
            </a:r>
          </a:p>
        </p:txBody>
      </p:sp>
    </p:spTree>
    <p:extLst>
      <p:ext uri="{BB962C8B-B14F-4D97-AF65-F5344CB8AC3E}">
        <p14:creationId xmlns:p14="http://schemas.microsoft.com/office/powerpoint/2010/main" val="1022186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Plan – High Level Guidelines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61988" y="1600200"/>
            <a:ext cx="10842625" cy="415713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</a:pPr>
            <a:r>
              <a:rPr lang="en-US" dirty="0"/>
              <a:t>Upgrades should be fast, inexpensive and easy</a:t>
            </a:r>
          </a:p>
          <a:p>
            <a:pPr lvl="2">
              <a:lnSpc>
                <a:spcPct val="150000"/>
              </a:lnSpc>
            </a:pPr>
            <a:r>
              <a:rPr lang="en-US" dirty="0"/>
              <a:t>Build a better methodology and framework for future upgrade simplification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Customization is your enemy</a:t>
            </a:r>
          </a:p>
          <a:p>
            <a:pPr lvl="2">
              <a:lnSpc>
                <a:spcPct val="150000"/>
              </a:lnSpc>
            </a:pPr>
            <a:r>
              <a:rPr lang="en-US" dirty="0"/>
              <a:t>Moving towards OOTB solutions and best practices to reduce bloat/complexity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Put the word “Practical” in front of all considerations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965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Plan – 4 main goals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61988" y="1600200"/>
            <a:ext cx="10842625" cy="415713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u="sng" dirty="0"/>
              <a:t>SSB/SSD/code refresh</a:t>
            </a:r>
            <a:r>
              <a:rPr lang="en-US" b="1" dirty="0"/>
              <a:t> </a:t>
            </a:r>
            <a:r>
              <a:rPr lang="en-US" dirty="0"/>
              <a:t>- Deprecation checker, refresh config objects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u="sng" dirty="0"/>
              <a:t>Treat it as spring cleaning</a:t>
            </a:r>
            <a:r>
              <a:rPr lang="en-US" b="1" dirty="0"/>
              <a:t> </a:t>
            </a:r>
            <a:r>
              <a:rPr lang="en-US" dirty="0"/>
              <a:t>- update design/test materials, code base, platforms, change management process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Biggest part of the upgrade is </a:t>
            </a:r>
            <a:r>
              <a:rPr lang="en-US" b="1" u="sng" dirty="0"/>
              <a:t>regression testing</a:t>
            </a:r>
            <a:r>
              <a:rPr lang="en-US" b="1" dirty="0"/>
              <a:t> </a:t>
            </a:r>
            <a:r>
              <a:rPr lang="en-US" dirty="0"/>
              <a:t>and cleaning up any eFixes from prior issues, that drives majority of scope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Allow for time to </a:t>
            </a:r>
            <a:r>
              <a:rPr lang="en-US" b="1" u="sng" dirty="0"/>
              <a:t>learn about new features</a:t>
            </a:r>
            <a:r>
              <a:rPr lang="en-US" dirty="0"/>
              <a:t> and improvements to incorporate into your solution. Don’t just upgrade to avoid end of life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817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Plan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61988" y="1298002"/>
            <a:ext cx="10842625" cy="44593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Follow the best practices white paper</a:t>
            </a:r>
          </a:p>
          <a:p>
            <a:pPr lvl="2"/>
            <a:r>
              <a:rPr lang="en-US" dirty="0"/>
              <a:t>There is an entire packet of free materials around upgrades on Compass!</a:t>
            </a:r>
          </a:p>
          <a:p>
            <a:pPr lvl="1"/>
            <a:r>
              <a:rPr lang="en-US" dirty="0"/>
              <a:t>Develop a migration plan</a:t>
            </a:r>
          </a:p>
          <a:p>
            <a:pPr lvl="2"/>
            <a:r>
              <a:rPr lang="en-US" dirty="0"/>
              <a:t>Review your platforms for infrastructure updates</a:t>
            </a:r>
          </a:p>
          <a:p>
            <a:pPr lvl="2"/>
            <a:r>
              <a:rPr lang="en-US" dirty="0"/>
              <a:t>Create a listing of customized code base</a:t>
            </a:r>
          </a:p>
          <a:p>
            <a:pPr lvl="3"/>
            <a:r>
              <a:rPr lang="en-US" dirty="0"/>
              <a:t>What was changed and why</a:t>
            </a:r>
          </a:p>
          <a:p>
            <a:pPr lvl="3"/>
            <a:r>
              <a:rPr lang="en-US" dirty="0"/>
              <a:t>Is there an out of box feature or enhancement that can replace this customization</a:t>
            </a:r>
          </a:p>
          <a:p>
            <a:pPr lvl="3"/>
            <a:r>
              <a:rPr lang="en-US" dirty="0"/>
              <a:t>Does this object need regression tested?</a:t>
            </a:r>
          </a:p>
          <a:p>
            <a:pPr lvl="3"/>
            <a:r>
              <a:rPr lang="en-US" dirty="0"/>
              <a:t>Deprecation Check via SSD!</a:t>
            </a:r>
          </a:p>
          <a:p>
            <a:pPr lvl="2"/>
            <a:r>
              <a:rPr lang="en-US" dirty="0"/>
              <a:t>Follow release notes and installation product documentation</a:t>
            </a:r>
          </a:p>
          <a:p>
            <a:pPr lvl="3"/>
            <a:r>
              <a:rPr lang="en-US" dirty="0"/>
              <a:t>Could be missing steps that are not typical</a:t>
            </a:r>
          </a:p>
          <a:p>
            <a:pPr lvl="2"/>
            <a:r>
              <a:rPr lang="en-US" dirty="0"/>
              <a:t>Create a run book for the upgrade steps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010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Versions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61988" y="1192190"/>
            <a:ext cx="10842625" cy="456514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Need to step through every major release</a:t>
            </a:r>
          </a:p>
          <a:p>
            <a:pPr lvl="2"/>
            <a:r>
              <a:rPr lang="en-US" dirty="0"/>
              <a:t>6.3p4 -&gt; 6.4 -&gt; 7.0 -&gt; 7.1 -&gt; -&gt; 7.2 -&gt; 7.3 -&gt; 8.0 -&gt; latest patch</a:t>
            </a:r>
          </a:p>
          <a:p>
            <a:pPr lvl="2"/>
            <a:r>
              <a:rPr lang="en-US" dirty="0"/>
              <a:t>Apply database schema changes</a:t>
            </a:r>
          </a:p>
          <a:p>
            <a:pPr lvl="2"/>
            <a:r>
              <a:rPr lang="en-US" dirty="0"/>
              <a:t>Run upgrade scripts</a:t>
            </a:r>
          </a:p>
          <a:p>
            <a:pPr lvl="1"/>
            <a:r>
              <a:rPr lang="en-US" dirty="0"/>
              <a:t>Once desired version is upgraded</a:t>
            </a:r>
          </a:p>
          <a:p>
            <a:pPr lvl="2"/>
            <a:r>
              <a:rPr lang="en-US" dirty="0"/>
              <a:t>Apply desired patch level</a:t>
            </a:r>
          </a:p>
          <a:p>
            <a:pPr lvl="2"/>
            <a:r>
              <a:rPr lang="en-US" dirty="0"/>
              <a:t>Start application (no need to start it before now)</a:t>
            </a:r>
          </a:p>
          <a:p>
            <a:pPr lvl="2"/>
            <a:r>
              <a:rPr lang="en-US" dirty="0"/>
              <a:t>Export XML objects</a:t>
            </a:r>
          </a:p>
          <a:p>
            <a:pPr lvl="3"/>
            <a:r>
              <a:rPr lang="en-US" dirty="0"/>
              <a:t>Persist in Source Control since these objects may have changed</a:t>
            </a:r>
          </a:p>
          <a:p>
            <a:pPr lvl="2"/>
            <a:r>
              <a:rPr lang="en-US" dirty="0"/>
              <a:t>Re-apply any customizations to the latest OOB files</a:t>
            </a:r>
          </a:p>
          <a:p>
            <a:pPr lvl="2"/>
            <a:r>
              <a:rPr lang="en-US" dirty="0"/>
              <a:t>Regression test functionality to determine whether API changes affected the code base</a:t>
            </a:r>
          </a:p>
        </p:txBody>
      </p:sp>
    </p:spTree>
    <p:extLst>
      <p:ext uri="{BB962C8B-B14F-4D97-AF65-F5344CB8AC3E}">
        <p14:creationId xmlns:p14="http://schemas.microsoft.com/office/powerpoint/2010/main" val="3252913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Other Software Versions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61988" y="1242990"/>
            <a:ext cx="10842625" cy="456514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IQService - Should be latest from product</a:t>
            </a:r>
          </a:p>
          <a:p>
            <a:pPr lvl="1"/>
            <a:r>
              <a:rPr lang="en-US" dirty="0"/>
              <a:t>Connector Gateway - Should be latest from product</a:t>
            </a:r>
          </a:p>
          <a:p>
            <a:pPr lvl="1"/>
            <a:r>
              <a:rPr lang="en-US" dirty="0"/>
              <a:t>Review the supported platforms matrix</a:t>
            </a:r>
          </a:p>
          <a:p>
            <a:pPr lvl="2"/>
            <a:r>
              <a:rPr lang="en-US" dirty="0">
                <a:hlinkClick r:id="rId2"/>
              </a:rPr>
              <a:t>https://community.sailpoint.com/docs/DOC-3183</a:t>
            </a:r>
            <a:endParaRPr lang="en-US" dirty="0"/>
          </a:p>
          <a:p>
            <a:pPr lvl="1"/>
            <a:r>
              <a:rPr lang="en-US" dirty="0"/>
              <a:t>Try to get on latest supported versions</a:t>
            </a:r>
          </a:p>
          <a:p>
            <a:pPr lvl="2"/>
            <a:r>
              <a:rPr lang="en-US" dirty="0"/>
              <a:t>Java</a:t>
            </a:r>
          </a:p>
          <a:p>
            <a:pPr lvl="2"/>
            <a:r>
              <a:rPr lang="en-US" dirty="0"/>
              <a:t>Application Server</a:t>
            </a:r>
          </a:p>
          <a:p>
            <a:pPr lvl="2"/>
            <a:r>
              <a:rPr lang="en-US" dirty="0"/>
              <a:t>Database</a:t>
            </a:r>
          </a:p>
          <a:p>
            <a:pPr lvl="2"/>
            <a:r>
              <a:rPr lang="en-US" dirty="0"/>
              <a:t>Database Driver</a:t>
            </a:r>
          </a:p>
          <a:p>
            <a:pPr lvl="2"/>
            <a:r>
              <a:rPr lang="en-US" dirty="0"/>
              <a:t>Operating System</a:t>
            </a:r>
          </a:p>
        </p:txBody>
      </p:sp>
    </p:spTree>
    <p:extLst>
      <p:ext uri="{BB962C8B-B14F-4D97-AF65-F5344CB8AC3E}">
        <p14:creationId xmlns:p14="http://schemas.microsoft.com/office/powerpoint/2010/main" val="2330428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Environments</a:t>
            </a:r>
          </a:p>
        </p:txBody>
      </p:sp>
      <p:sp>
        <p:nvSpPr>
          <p:cNvPr id="3" name="Content Placeholder 3"/>
          <p:cNvSpPr txBox="1">
            <a:spLocks/>
          </p:cNvSpPr>
          <p:nvPr/>
        </p:nvSpPr>
        <p:spPr>
          <a:xfrm>
            <a:off x="661988" y="1192191"/>
            <a:ext cx="10842625" cy="496731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/>
              <a:t>Sandbox</a:t>
            </a:r>
          </a:p>
          <a:p>
            <a:pPr lvl="2"/>
            <a:r>
              <a:rPr lang="en-US" sz="2000" dirty="0"/>
              <a:t>Most likely will rebuild with new version</a:t>
            </a:r>
          </a:p>
          <a:p>
            <a:pPr lvl="1"/>
            <a:r>
              <a:rPr lang="en-US" sz="2000" dirty="0"/>
              <a:t>Development</a:t>
            </a:r>
          </a:p>
          <a:p>
            <a:pPr lvl="2"/>
            <a:r>
              <a:rPr lang="en-US" sz="2000" dirty="0"/>
              <a:t>Practice here first and get updated objects</a:t>
            </a:r>
          </a:p>
          <a:p>
            <a:pPr lvl="2"/>
            <a:r>
              <a:rPr lang="en-US" sz="2000" dirty="0"/>
              <a:t>Start regression testing of code base</a:t>
            </a:r>
          </a:p>
          <a:p>
            <a:pPr lvl="1"/>
            <a:r>
              <a:rPr lang="en-US" sz="2000" dirty="0"/>
              <a:t>QA</a:t>
            </a:r>
          </a:p>
          <a:p>
            <a:pPr lvl="2"/>
            <a:r>
              <a:rPr lang="en-US" sz="2000" dirty="0"/>
              <a:t>This should be a snapshot of the production database to practice the upgrade</a:t>
            </a:r>
          </a:p>
          <a:p>
            <a:pPr lvl="2"/>
            <a:r>
              <a:rPr lang="en-US" sz="2000" dirty="0"/>
              <a:t>Run regression testing on this data set</a:t>
            </a:r>
          </a:p>
          <a:p>
            <a:pPr lvl="1"/>
            <a:r>
              <a:rPr lang="en-US" sz="2000" dirty="0"/>
              <a:t>Staging</a:t>
            </a:r>
          </a:p>
          <a:p>
            <a:pPr lvl="2"/>
            <a:r>
              <a:rPr lang="en-US" sz="2000" dirty="0"/>
              <a:t>Similar to QA</a:t>
            </a:r>
          </a:p>
          <a:p>
            <a:pPr lvl="1"/>
            <a:r>
              <a:rPr lang="en-US" sz="2000" dirty="0"/>
              <a:t>Production</a:t>
            </a:r>
          </a:p>
          <a:p>
            <a:pPr lvl="2"/>
            <a:r>
              <a:rPr lang="en-US" sz="2000" dirty="0"/>
              <a:t>The ideal scenario is to have no surprises when you get here</a:t>
            </a:r>
          </a:p>
          <a:p>
            <a:pPr lvl="1"/>
            <a:r>
              <a:rPr lang="en-US" sz="2000" dirty="0"/>
              <a:t>DR, Reporting, Role Mining</a:t>
            </a:r>
          </a:p>
          <a:p>
            <a:pPr lvl="2"/>
            <a:r>
              <a:rPr lang="en-US" sz="1800" dirty="0"/>
              <a:t>Like above, do the non-essential path systems once Staging is complete, or after Prod</a:t>
            </a:r>
          </a:p>
        </p:txBody>
      </p:sp>
    </p:spTree>
    <p:extLst>
      <p:ext uri="{BB962C8B-B14F-4D97-AF65-F5344CB8AC3E}">
        <p14:creationId xmlns:p14="http://schemas.microsoft.com/office/powerpoint/2010/main" val="1691579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Control System</a:t>
            </a:r>
          </a:p>
        </p:txBody>
      </p:sp>
      <p:sp>
        <p:nvSpPr>
          <p:cNvPr id="3" name="Content Placeholder 3"/>
          <p:cNvSpPr txBox="1">
            <a:spLocks/>
          </p:cNvSpPr>
          <p:nvPr/>
        </p:nvSpPr>
        <p:spPr>
          <a:xfrm>
            <a:off x="661988" y="1585914"/>
            <a:ext cx="10842625" cy="41714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XML Objects</a:t>
            </a:r>
          </a:p>
          <a:p>
            <a:pPr lvl="2"/>
            <a:r>
              <a:rPr lang="en-US" dirty="0"/>
              <a:t>All objects could be modified by the upgrade process, so extracting the modified objects and persisting them to your version control system will help ensure a repeatable build process</a:t>
            </a:r>
          </a:p>
          <a:p>
            <a:pPr lvl="1"/>
            <a:r>
              <a:rPr lang="en-US" dirty="0"/>
              <a:t>Configurations</a:t>
            </a:r>
          </a:p>
          <a:p>
            <a:pPr lvl="2"/>
            <a:r>
              <a:rPr lang="en-US" dirty="0"/>
              <a:t>Most of these object types use the merge import action</a:t>
            </a:r>
          </a:p>
          <a:p>
            <a:pPr lvl="1"/>
            <a:r>
              <a:rPr lang="en-US" dirty="0"/>
              <a:t>Source Code</a:t>
            </a:r>
          </a:p>
          <a:p>
            <a:pPr lvl="2"/>
            <a:r>
              <a:rPr lang="en-US" dirty="0"/>
              <a:t>Java</a:t>
            </a:r>
          </a:p>
          <a:p>
            <a:pPr lvl="2"/>
            <a:r>
              <a:rPr lang="en-US" dirty="0"/>
              <a:t>Also, BeanShell related objects like workflows and rules</a:t>
            </a:r>
          </a:p>
          <a:p>
            <a:pPr lvl="1"/>
            <a:r>
              <a:rPr lang="en-US" dirty="0"/>
              <a:t>File System Changes</a:t>
            </a:r>
          </a:p>
          <a:p>
            <a:pPr lvl="2"/>
            <a:r>
              <a:rPr lang="en-US" dirty="0"/>
              <a:t>Branding</a:t>
            </a:r>
          </a:p>
        </p:txBody>
      </p:sp>
    </p:spTree>
    <p:extLst>
      <p:ext uri="{BB962C8B-B14F-4D97-AF65-F5344CB8AC3E}">
        <p14:creationId xmlns:p14="http://schemas.microsoft.com/office/powerpoint/2010/main" val="911665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Build Process</a:t>
            </a:r>
          </a:p>
        </p:txBody>
      </p:sp>
      <p:sp>
        <p:nvSpPr>
          <p:cNvPr id="3" name="Content Placeholder 3"/>
          <p:cNvSpPr txBox="1">
            <a:spLocks/>
          </p:cNvSpPr>
          <p:nvPr/>
        </p:nvSpPr>
        <p:spPr>
          <a:xfrm>
            <a:off x="661988" y="1585914"/>
            <a:ext cx="10842625" cy="41714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SSB</a:t>
            </a:r>
          </a:p>
          <a:p>
            <a:pPr lvl="2"/>
            <a:r>
              <a:rPr lang="en-US" dirty="0"/>
              <a:t>Has a new features and is getting better</a:t>
            </a:r>
          </a:p>
          <a:p>
            <a:pPr lvl="2"/>
            <a:r>
              <a:rPr lang="en-US" dirty="0"/>
              <a:t>Many tools that can help establish a repeatable build process</a:t>
            </a:r>
          </a:p>
          <a:p>
            <a:pPr lvl="1"/>
            <a:r>
              <a:rPr lang="en-US" dirty="0"/>
              <a:t>Continuous Integration</a:t>
            </a:r>
          </a:p>
          <a:p>
            <a:pPr lvl="2"/>
            <a:r>
              <a:rPr lang="en-US" dirty="0"/>
              <a:t>Can help reduce the amount of regression testing time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665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What objects need manually upgraded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61988" y="1585914"/>
            <a:ext cx="10842625" cy="41714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Check release notes for API changes. Not all are included.</a:t>
            </a:r>
          </a:p>
          <a:p>
            <a:r>
              <a:rPr lang="en-US" dirty="0"/>
              <a:t>Regression testing is often the only way to verify your objects.</a:t>
            </a:r>
          </a:p>
          <a:p>
            <a:pPr lvl="1"/>
            <a:r>
              <a:rPr lang="en-US" dirty="0"/>
              <a:t>Workflows</a:t>
            </a:r>
          </a:p>
          <a:p>
            <a:pPr lvl="2"/>
            <a:r>
              <a:rPr lang="en-US" dirty="0"/>
              <a:t>Port customizations to new OOB workflows to take advantage of new features and enhancements</a:t>
            </a:r>
          </a:p>
          <a:p>
            <a:pPr lvl="3"/>
            <a:r>
              <a:rPr lang="en-US" dirty="0"/>
              <a:t>For example, step replicator in workflow</a:t>
            </a:r>
          </a:p>
          <a:p>
            <a:pPr lvl="1"/>
            <a:r>
              <a:rPr lang="en-US" dirty="0"/>
              <a:t>Rules</a:t>
            </a:r>
          </a:p>
          <a:p>
            <a:pPr lvl="1"/>
            <a:r>
              <a:rPr lang="en-US" dirty="0"/>
              <a:t>Rule Libraries</a:t>
            </a:r>
          </a:p>
          <a:p>
            <a:pPr lvl="1"/>
            <a:r>
              <a:rPr lang="en-US" dirty="0"/>
              <a:t>Java</a:t>
            </a:r>
          </a:p>
          <a:p>
            <a:pPr lvl="1"/>
            <a:r>
              <a:rPr lang="en-US" dirty="0"/>
              <a:t>File system changes</a:t>
            </a:r>
          </a:p>
        </p:txBody>
      </p:sp>
    </p:spTree>
    <p:extLst>
      <p:ext uri="{BB962C8B-B14F-4D97-AF65-F5344CB8AC3E}">
        <p14:creationId xmlns:p14="http://schemas.microsoft.com/office/powerpoint/2010/main" val="438010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What happens during upgrade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61988" y="1585914"/>
            <a:ext cx="10842625" cy="41714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upgrade_identityiq_tables.&lt;db type&gt;</a:t>
            </a:r>
          </a:p>
          <a:p>
            <a:pPr lvl="2"/>
            <a:r>
              <a:rPr lang="en-US" dirty="0"/>
              <a:t>Shows database schema changes</a:t>
            </a:r>
          </a:p>
          <a:p>
            <a:pPr lvl="3"/>
            <a:r>
              <a:rPr lang="en-US" dirty="0"/>
              <a:t>Added and removed tables and columns</a:t>
            </a:r>
          </a:p>
          <a:p>
            <a:pPr lvl="3"/>
            <a:r>
              <a:rPr lang="en-US" dirty="0"/>
              <a:t>Added and removed indexes</a:t>
            </a:r>
          </a:p>
          <a:p>
            <a:pPr lvl="1"/>
            <a:r>
              <a:rPr lang="en-US" dirty="0"/>
              <a:t>upgrade.xml</a:t>
            </a:r>
          </a:p>
          <a:p>
            <a:pPr lvl="2"/>
            <a:r>
              <a:rPr lang="en-US" dirty="0"/>
              <a:t>Shows executables and tasks</a:t>
            </a:r>
          </a:p>
          <a:p>
            <a:pPr lvl="3"/>
            <a:r>
              <a:rPr lang="en-US" dirty="0"/>
              <a:t>Verbose names are descriptive of what action is being taken</a:t>
            </a:r>
          </a:p>
          <a:p>
            <a:pPr lvl="2"/>
            <a:r>
              <a:rPr lang="en-US" dirty="0"/>
              <a:t>May include a refresh task where threads can be increased</a:t>
            </a:r>
          </a:p>
          <a:p>
            <a:pPr lvl="1"/>
            <a:r>
              <a:rPr lang="en-US" dirty="0"/>
              <a:t>upgradeObjects.xml</a:t>
            </a:r>
          </a:p>
          <a:p>
            <a:pPr lvl="1"/>
            <a:r>
              <a:rPr lang="en-US" dirty="0"/>
              <a:t>upgradeObjects-lcm.xml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57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What can go wrong during upgrade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661988" y="1585914"/>
            <a:ext cx="10842625" cy="41714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Data Corruption</a:t>
            </a:r>
          </a:p>
          <a:p>
            <a:pPr lvl="2"/>
            <a:r>
              <a:rPr lang="en-US" dirty="0"/>
              <a:t>IDX</a:t>
            </a:r>
          </a:p>
          <a:p>
            <a:pPr lvl="1"/>
            <a:r>
              <a:rPr lang="en-US" dirty="0"/>
              <a:t>File system</a:t>
            </a:r>
          </a:p>
          <a:p>
            <a:pPr lvl="2"/>
            <a:r>
              <a:rPr lang="en-US" dirty="0"/>
              <a:t>E-fixes not removed</a:t>
            </a:r>
          </a:p>
          <a:p>
            <a:pPr lvl="2"/>
            <a:r>
              <a:rPr lang="en-US" dirty="0"/>
              <a:t>Modifications not applied to latest OOB versions</a:t>
            </a:r>
          </a:p>
          <a:p>
            <a:pPr lvl="1"/>
            <a:r>
              <a:rPr lang="en-US" dirty="0"/>
              <a:t>XML objects and source code</a:t>
            </a:r>
          </a:p>
          <a:p>
            <a:pPr lvl="2"/>
            <a:r>
              <a:rPr lang="en-US" dirty="0"/>
              <a:t>API changes, deprecations</a:t>
            </a:r>
          </a:p>
          <a:p>
            <a:pPr lvl="1"/>
            <a:r>
              <a:rPr lang="en-US" dirty="0"/>
              <a:t>Incomplete documentation</a:t>
            </a:r>
          </a:p>
          <a:p>
            <a:pPr lvl="2"/>
            <a:r>
              <a:rPr lang="en-US" dirty="0"/>
              <a:t>Ensure Design and Test Cases are fully in sync with current Prod build</a:t>
            </a:r>
          </a:p>
        </p:txBody>
      </p:sp>
    </p:spTree>
    <p:extLst>
      <p:ext uri="{BB962C8B-B14F-4D97-AF65-F5344CB8AC3E}">
        <p14:creationId xmlns:p14="http://schemas.microsoft.com/office/powerpoint/2010/main" val="2944722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45720" rIns="0" bIns="45720" rtlCol="0" anchor="ctr">
            <a:normAutofit/>
          </a:bodyPr>
          <a:lstStyle/>
          <a:p>
            <a:pPr lvl="1"/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System Backups</a:t>
            </a:r>
          </a:p>
        </p:txBody>
      </p:sp>
      <p:sp>
        <p:nvSpPr>
          <p:cNvPr id="3" name="Content Placeholder 3"/>
          <p:cNvSpPr txBox="1">
            <a:spLocks/>
          </p:cNvSpPr>
          <p:nvPr/>
        </p:nvSpPr>
        <p:spPr>
          <a:xfrm>
            <a:off x="661988" y="1585914"/>
            <a:ext cx="10842625" cy="41714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814388" y="1738314"/>
            <a:ext cx="10842625" cy="41714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Database Backups</a:t>
            </a:r>
          </a:p>
          <a:p>
            <a:pPr lvl="2"/>
            <a:r>
              <a:rPr lang="en-US" dirty="0"/>
              <a:t>Make sure to backup the data before executing the upgrade</a:t>
            </a:r>
          </a:p>
          <a:p>
            <a:pPr lvl="2"/>
            <a:r>
              <a:rPr lang="en-US" dirty="0"/>
              <a:t>Restore point on data if things are going as planned</a:t>
            </a:r>
          </a:p>
          <a:p>
            <a:pPr lvl="1"/>
            <a:r>
              <a:rPr lang="en-US" dirty="0"/>
              <a:t>File System Backups</a:t>
            </a:r>
          </a:p>
          <a:p>
            <a:pPr lvl="1"/>
            <a:r>
              <a:rPr lang="en-US" dirty="0"/>
              <a:t>Be sure to retest your BCP/DRP plans and data backup processes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665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2552085"/>
      </p:ext>
    </p:extLst>
  </p:cSld>
  <p:clrMapOvr>
    <a:masterClrMapping/>
  </p:clrMapOvr>
</p:sld>
</file>

<file path=ppt/theme/theme1.xml><?xml version="1.0" encoding="utf-8"?>
<a:theme xmlns:a="http://schemas.openxmlformats.org/drawingml/2006/main" name="SailPoint 2016 Template">
  <a:themeElements>
    <a:clrScheme name="2016 New Brand">
      <a:dk1>
        <a:srgbClr val="012068"/>
      </a:dk1>
      <a:lt1>
        <a:srgbClr val="FFFFFF"/>
      </a:lt1>
      <a:dk2>
        <a:srgbClr val="8A8A8D"/>
      </a:dk2>
      <a:lt2>
        <a:srgbClr val="FFFFFF"/>
      </a:lt2>
      <a:accent1>
        <a:srgbClr val="00B5E2"/>
      </a:accent1>
      <a:accent2>
        <a:srgbClr val="3FAE28"/>
      </a:accent2>
      <a:accent3>
        <a:srgbClr val="783CBD"/>
      </a:accent3>
      <a:accent4>
        <a:srgbClr val="005EB8"/>
      </a:accent4>
      <a:accent5>
        <a:srgbClr val="006341"/>
      </a:accent5>
      <a:accent6>
        <a:srgbClr val="500778"/>
      </a:accent6>
      <a:hlink>
        <a:srgbClr val="783CBD"/>
      </a:hlink>
      <a:folHlink>
        <a:srgbClr val="00B5E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ilPoint16_template_2016" id="{4FCEB86A-D1EC-6044-85D5-F9FBABB1294D}" vid="{7EA87EFC-2AA4-4B48-A348-B5CFAC9540E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4523</TotalTime>
  <Words>785</Words>
  <Application>Microsoft Office PowerPoint</Application>
  <PresentationFormat>Widescreen</PresentationFormat>
  <Paragraphs>127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SailPoint 2016 Template</vt:lpstr>
      <vt:lpstr>IdentityIQ Upgrade Recommended Practices</vt:lpstr>
      <vt:lpstr>Agenda</vt:lpstr>
      <vt:lpstr>Plan – High Level Guidelines</vt:lpstr>
      <vt:lpstr>Plan – 4 main goals</vt:lpstr>
      <vt:lpstr>Plan</vt:lpstr>
      <vt:lpstr>Versions</vt:lpstr>
      <vt:lpstr>Other Software Versions</vt:lpstr>
      <vt:lpstr>Environments</vt:lpstr>
      <vt:lpstr>Version Control System</vt:lpstr>
      <vt:lpstr>Build Process</vt:lpstr>
      <vt:lpstr>What objects need manually upgraded</vt:lpstr>
      <vt:lpstr>What happens during upgrade</vt:lpstr>
      <vt:lpstr>What can go wrong during upgrade</vt:lpstr>
      <vt:lpstr>System Backups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Mike Bauer</cp:lastModifiedBy>
  <cp:revision>209</cp:revision>
  <dcterms:created xsi:type="dcterms:W3CDTF">2016-09-15T16:10:30Z</dcterms:created>
  <dcterms:modified xsi:type="dcterms:W3CDTF">2019-08-26T18:06:20Z</dcterms:modified>
</cp:coreProperties>
</file>